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9"/>
  </p:notesMasterIdLst>
  <p:sldIdLst>
    <p:sldId id="278" r:id="rId5"/>
    <p:sldId id="279" r:id="rId6"/>
    <p:sldId id="280" r:id="rId7"/>
    <p:sldId id="294" r:id="rId8"/>
    <p:sldId id="284" r:id="rId9"/>
    <p:sldId id="282" r:id="rId10"/>
    <p:sldId id="285" r:id="rId11"/>
    <p:sldId id="287" r:id="rId12"/>
    <p:sldId id="288" r:id="rId13"/>
    <p:sldId id="289" r:id="rId14"/>
    <p:sldId id="290" r:id="rId15"/>
    <p:sldId id="291" r:id="rId16"/>
    <p:sldId id="292" r:id="rId17"/>
    <p:sldId id="293" r:id="rId18"/>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09" autoAdjust="0"/>
  </p:normalViewPr>
  <p:slideViewPr>
    <p:cSldViewPr snapToGrid="0" snapToObjects="1">
      <p:cViewPr varScale="1">
        <p:scale>
          <a:sx n="68" d="100"/>
          <a:sy n="68" d="100"/>
        </p:scale>
        <p:origin x="816" y="78"/>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jpeg"/><Relationship Id="rId5" Type="http://schemas.openxmlformats.org/officeDocument/2006/relationships/image" Target="../media/image14.pn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353621" y="1493286"/>
            <a:ext cx="5385816" cy="1225296"/>
          </a:xfrm>
        </p:spPr>
        <p:txBody>
          <a:bodyPr/>
          <a:lstStyle/>
          <a:p>
            <a:r>
              <a:rPr lang="en-US" sz="3600" i="1" dirty="0"/>
              <a:t>Project</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300025" y="2229890"/>
            <a:ext cx="3493008" cy="878908"/>
          </a:xfrm>
        </p:spPr>
        <p:txBody>
          <a:bodyPr/>
          <a:lstStyle/>
          <a:p>
            <a:r>
              <a:rPr lang="en-US" sz="3600" b="1" i="1" dirty="0"/>
              <a:t>Olist</a:t>
            </a:r>
            <a:r>
              <a:rPr lang="en-US" sz="3600" b="1" dirty="0"/>
              <a:t> Store </a:t>
            </a:r>
            <a:r>
              <a:rPr lang="en-US" sz="3600" b="1" i="1" dirty="0"/>
              <a:t>Analysis</a:t>
            </a:r>
          </a:p>
        </p:txBody>
      </p:sp>
      <p:pic>
        <p:nvPicPr>
          <p:cNvPr id="1026" name="Picture 2" descr="4,000+ Marketplace Logo Pictures">
            <a:extLst>
              <a:ext uri="{FF2B5EF4-FFF2-40B4-BE49-F238E27FC236}">
                <a16:creationId xmlns:a16="http://schemas.microsoft.com/office/drawing/2014/main" id="{D5788F60-1930-C4B7-EB9D-945D74EC80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001" y="0"/>
            <a:ext cx="1630871" cy="8789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C853B9C-FD46-BDC7-EBF5-303E810BD8CF}"/>
              </a:ext>
            </a:extLst>
          </p:cNvPr>
          <p:cNvPicPr>
            <a:picLocks noChangeAspect="1"/>
          </p:cNvPicPr>
          <p:nvPr/>
        </p:nvPicPr>
        <p:blipFill>
          <a:blip r:embed="rId3"/>
          <a:stretch>
            <a:fillRect/>
          </a:stretch>
        </p:blipFill>
        <p:spPr>
          <a:xfrm>
            <a:off x="6654017" y="38982"/>
            <a:ext cx="1269983" cy="839926"/>
          </a:xfrm>
          <a:prstGeom prst="rect">
            <a:avLst/>
          </a:prstGeom>
        </p:spPr>
      </p:pic>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TIMELINE</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dirty="0"/>
              <a:t>SEP 20XX</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NOV 20XX</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dirty="0"/>
              <a:t>JAN 20XX</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dirty="0"/>
              <a:t>MAR 20XX</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dirty="0"/>
              <a:t>MAY 20XX</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2502887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dirty="0"/>
              <a:t>AREAS OF FOCUS</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11</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r>
              <a:rPr lang="en-US" dirty="0"/>
              <a:t>B2B MARKET SCENARIOS</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a:p>
            <a:endParaRPr lang="en-US" dirty="0"/>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p:txBody>
          <a:bodyPr/>
          <a:lstStyle/>
          <a:p>
            <a:r>
              <a:rPr lang="en-US" dirty="0"/>
              <a:t>CLOUD-BASED</a:t>
            </a:r>
            <a:r>
              <a:rPr lang="zh-CN" altLang="en-US"/>
              <a:t> </a:t>
            </a:r>
            <a:r>
              <a:rPr lang="en-US" dirty="0"/>
              <a:t>OPPORTUNITIES</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p:txBody>
          <a:bodyPr/>
          <a:lstStyle/>
          <a:p>
            <a:r>
              <a:rPr lang="en-US" dirty="0"/>
              <a:t>Iterative approaches to corporate strategy</a:t>
            </a:r>
          </a:p>
          <a:p>
            <a:r>
              <a:rPr lang="en-US" dirty="0"/>
              <a:t>Establish a management framework from the inside</a:t>
            </a:r>
          </a:p>
          <a:p>
            <a:endParaRPr lang="en-US" dirty="0"/>
          </a:p>
        </p:txBody>
      </p:sp>
    </p:spTree>
    <p:extLst>
      <p:ext uri="{BB962C8B-B14F-4D97-AF65-F5344CB8AC3E}">
        <p14:creationId xmlns:p14="http://schemas.microsoft.com/office/powerpoint/2010/main" val="3170280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HOW WE GET THERE</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a:t>Presentation title</a:t>
            </a:r>
            <a:endParaRPr lang="en-US" dirty="0"/>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12</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a:t>ROI</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dirty="0"/>
              <a:t>NICHE MARKETS</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US" altLang="zh-CN" dirty="0"/>
              <a:t>SUPPLY</a:t>
            </a:r>
            <a:r>
              <a:rPr lang="zh-CN" altLang="en-US"/>
              <a:t> </a:t>
            </a:r>
            <a:r>
              <a:rPr lang="en-US" altLang="zh-CN" dirty="0"/>
              <a:t>CHAINS</a:t>
            </a:r>
            <a:endParaRPr lang="en-US" dirty="0"/>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r>
              <a:rPr lang="en-US" dirty="0"/>
              <a:t>Cultivate one-to-one customer service with robust ideas</a:t>
            </a:r>
          </a:p>
          <a:p>
            <a:r>
              <a:rPr lang="en-US" dirty="0"/>
              <a:t>Maximize timely deliverables for real-time schemas</a:t>
            </a:r>
          </a:p>
          <a:p>
            <a:endParaRPr lang="en-US" dirty="0"/>
          </a:p>
          <a:p>
            <a:endParaRPr lang="en-US" dirty="0"/>
          </a:p>
        </p:txBody>
      </p:sp>
    </p:spTree>
    <p:extLst>
      <p:ext uri="{BB962C8B-B14F-4D97-AF65-F5344CB8AC3E}">
        <p14:creationId xmlns:p14="http://schemas.microsoft.com/office/powerpoint/2010/main" val="249904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SUMMARY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Tree>
    <p:extLst>
      <p:ext uri="{BB962C8B-B14F-4D97-AF65-F5344CB8AC3E}">
        <p14:creationId xmlns:p14="http://schemas.microsoft.com/office/powerpoint/2010/main" val="94818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402336" y="2147570"/>
            <a:ext cx="7278624" cy="768096"/>
          </a:xfrm>
        </p:spPr>
        <p:txBody>
          <a:bodyPr/>
          <a:lstStyle/>
          <a:p>
            <a:r>
              <a:rPr lang="en-US" sz="2800" b="0" i="1" dirty="0">
                <a:latin typeface="Arial Black" panose="020B0604020202020204" pitchFamily="34" charset="0"/>
                <a:ea typeface="Arial Regular" pitchFamily="34" charset="-122"/>
                <a:cs typeface="Arial Black" panose="020B0604020202020204" pitchFamily="34" charset="0"/>
              </a:rPr>
              <a:t>Project team members</a:t>
            </a:r>
            <a:endParaRPr lang="en-US" sz="2800" b="0" i="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402336" y="2881493"/>
            <a:ext cx="5693664" cy="3122168"/>
          </a:xfrm>
        </p:spPr>
        <p:txBody>
          <a:bodyPr/>
          <a:lstStyle/>
          <a:p>
            <a:r>
              <a:rPr lang="en-US" dirty="0"/>
              <a:t>1.</a:t>
            </a:r>
            <a:r>
              <a:rPr lang="en-US" b="1" i="1" dirty="0"/>
              <a:t>N.Srilakshmi</a:t>
            </a:r>
          </a:p>
          <a:p>
            <a:r>
              <a:rPr lang="en-US" b="1" i="1" dirty="0"/>
              <a:t>2.P.Lalith</a:t>
            </a:r>
          </a:p>
          <a:p>
            <a:r>
              <a:rPr lang="en-US" b="1" i="1" dirty="0"/>
              <a:t>3.P.Sharmila Sai</a:t>
            </a:r>
          </a:p>
          <a:p>
            <a:r>
              <a:rPr lang="en-US" b="1" i="1" dirty="0"/>
              <a:t>4.Shivam</a:t>
            </a:r>
          </a:p>
          <a:p>
            <a:r>
              <a:rPr lang="en-US" b="1" i="1" dirty="0"/>
              <a:t>5.Ashok Dnyaneshwar</a:t>
            </a:r>
          </a:p>
          <a:p>
            <a:r>
              <a:rPr lang="en-US" b="1" i="1" dirty="0"/>
              <a:t>6.Poonam Swapnil</a:t>
            </a:r>
          </a:p>
          <a:p>
            <a:r>
              <a:rPr lang="en-US" b="1" i="1" dirty="0"/>
              <a:t>7.Sagar Ravindra</a:t>
            </a:r>
          </a:p>
        </p:txBody>
      </p:sp>
      <p:sp>
        <p:nvSpPr>
          <p:cNvPr id="4" name="Rectangle: Rounded Corners 3">
            <a:extLst>
              <a:ext uri="{FF2B5EF4-FFF2-40B4-BE49-F238E27FC236}">
                <a16:creationId xmlns:a16="http://schemas.microsoft.com/office/drawing/2014/main" id="{509A70AC-415A-ADF5-76CC-820FABF9F7AE}"/>
              </a:ext>
            </a:extLst>
          </p:cNvPr>
          <p:cNvSpPr/>
          <p:nvPr/>
        </p:nvSpPr>
        <p:spPr>
          <a:xfrm>
            <a:off x="402336" y="172261"/>
            <a:ext cx="3390314" cy="15615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ln w="0"/>
                <a:solidFill>
                  <a:schemeClr val="tx1"/>
                </a:solidFill>
                <a:effectLst>
                  <a:outerShdw blurRad="38100" dist="19050" dir="2700000" algn="tl" rotWithShape="0">
                    <a:schemeClr val="dk1">
                      <a:alpha val="40000"/>
                    </a:schemeClr>
                  </a:outerShdw>
                </a:effectLst>
              </a:rPr>
              <a:t>Project Mentor</a:t>
            </a:r>
          </a:p>
          <a:p>
            <a:pPr algn="ctr"/>
            <a:endParaRPr lang="en-US" sz="2800" b="1" i="1"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5553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a:xfrm>
            <a:off x="6095999" y="63639"/>
            <a:ext cx="3200400" cy="331927"/>
          </a:xfrm>
        </p:spPr>
        <p:txBody>
          <a:bodyPr/>
          <a:lstStyle/>
          <a:p>
            <a:r>
              <a:rPr lang="en-US" sz="2800" i="1" dirty="0">
                <a:ln w="0"/>
                <a:solidFill>
                  <a:schemeClr val="tx1"/>
                </a:solidFill>
                <a:effectLst>
                  <a:outerShdw blurRad="38100" dist="19050" dir="2700000" algn="tl" rotWithShape="0">
                    <a:schemeClr val="dk1">
                      <a:alpha val="40000"/>
                    </a:schemeClr>
                  </a:outerShdw>
                </a:effectLst>
              </a:rPr>
              <a:t>CONTENTS</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pic>
        <p:nvPicPr>
          <p:cNvPr id="1028" name="Picture 4" descr="Presentation - Free people icons">
            <a:extLst>
              <a:ext uri="{FF2B5EF4-FFF2-40B4-BE49-F238E27FC236}">
                <a16:creationId xmlns:a16="http://schemas.microsoft.com/office/drawing/2014/main" id="{43831D1F-FBB8-D011-6DC9-6410B8DBEA3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89234" y="966375"/>
            <a:ext cx="870587" cy="6514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90E6AA8B-8ABC-3468-F14A-3CAABAE17058}"/>
              </a:ext>
            </a:extLst>
          </p:cNvPr>
          <p:cNvSpPr/>
          <p:nvPr/>
        </p:nvSpPr>
        <p:spPr>
          <a:xfrm>
            <a:off x="5258972" y="966375"/>
            <a:ext cx="1674055" cy="65141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Introduction</a:t>
            </a:r>
          </a:p>
        </p:txBody>
      </p:sp>
      <p:pic>
        <p:nvPicPr>
          <p:cNvPr id="1032" name="Picture 8" descr="KPIs For Business Monotone Icon In Powerpoint Pptx Png And Editable Eps  Format">
            <a:extLst>
              <a:ext uri="{FF2B5EF4-FFF2-40B4-BE49-F238E27FC236}">
                <a16:creationId xmlns:a16="http://schemas.microsoft.com/office/drawing/2014/main" id="{7AB71504-3AA6-2931-D64D-59C26A024A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3429" y="1888589"/>
            <a:ext cx="1538514" cy="6514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9C650786-41DA-0E80-C562-C2461FEE98A2}"/>
              </a:ext>
            </a:extLst>
          </p:cNvPr>
          <p:cNvSpPr/>
          <p:nvPr/>
        </p:nvSpPr>
        <p:spPr>
          <a:xfrm>
            <a:off x="5258972" y="1888589"/>
            <a:ext cx="1674055" cy="65141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KPI’s</a:t>
            </a:r>
          </a:p>
        </p:txBody>
      </p:sp>
      <p:pic>
        <p:nvPicPr>
          <p:cNvPr id="1038" name="Picture 14" descr="Use our symbol to demonstrate connection in your presentation. | Powerpoint  templates, Powerpoint presentation, Templates">
            <a:extLst>
              <a:ext uri="{FF2B5EF4-FFF2-40B4-BE49-F238E27FC236}">
                <a16:creationId xmlns:a16="http://schemas.microsoft.com/office/drawing/2014/main" id="{A524ED49-09A4-0269-1007-CEDEA9C331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356" y="2929599"/>
            <a:ext cx="1422401" cy="6514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65BA0667-CA51-E1BF-F587-1273325995BD}"/>
              </a:ext>
            </a:extLst>
          </p:cNvPr>
          <p:cNvSpPr/>
          <p:nvPr/>
        </p:nvSpPr>
        <p:spPr>
          <a:xfrm>
            <a:off x="5258972" y="2929599"/>
            <a:ext cx="1741716" cy="65141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Connections</a:t>
            </a:r>
          </a:p>
        </p:txBody>
      </p:sp>
      <p:pic>
        <p:nvPicPr>
          <p:cNvPr id="1040" name="Picture 16" descr="Microsoft Excel Logo Microsoft Word Microsoft Office 365 Pivot table, Excel  Office Xlsx Icon, Microsoft Excel logo, template, angle png | PNGEgg">
            <a:extLst>
              <a:ext uri="{FF2B5EF4-FFF2-40B4-BE49-F238E27FC236}">
                <a16:creationId xmlns:a16="http://schemas.microsoft.com/office/drawing/2014/main" id="{75E243EA-64A8-9B83-3C76-9752F99E42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8080" y="4236104"/>
            <a:ext cx="1393863" cy="55784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92A4DCF6-B5DB-F2A0-D502-C9E4F92168B4}"/>
              </a:ext>
            </a:extLst>
          </p:cNvPr>
          <p:cNvSpPr/>
          <p:nvPr/>
        </p:nvSpPr>
        <p:spPr>
          <a:xfrm>
            <a:off x="5360162" y="4191305"/>
            <a:ext cx="1674054" cy="64744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Excel</a:t>
            </a:r>
          </a:p>
        </p:txBody>
      </p:sp>
      <p:pic>
        <p:nvPicPr>
          <p:cNvPr id="1042" name="Picture 18" descr="Microsoft Power BI Logo and symbol, meaning, history, PNG, brand">
            <a:extLst>
              <a:ext uri="{FF2B5EF4-FFF2-40B4-BE49-F238E27FC236}">
                <a16:creationId xmlns:a16="http://schemas.microsoft.com/office/drawing/2014/main" id="{B6DDD46B-2FCD-9222-CED1-5653A156A6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2357" y="5277114"/>
            <a:ext cx="1422400" cy="87320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E37E7249-4D70-6F55-76DC-BBC61AB41D9A}"/>
              </a:ext>
            </a:extLst>
          </p:cNvPr>
          <p:cNvSpPr/>
          <p:nvPr/>
        </p:nvSpPr>
        <p:spPr>
          <a:xfrm>
            <a:off x="5485530" y="5407742"/>
            <a:ext cx="1741715" cy="65548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Power BI</a:t>
            </a:r>
          </a:p>
        </p:txBody>
      </p:sp>
      <p:pic>
        <p:nvPicPr>
          <p:cNvPr id="1044" name="Picture 20" descr="204 Tableau Software Logo Icons - Free in SVG, PNG, ICO - IconScout">
            <a:extLst>
              <a:ext uri="{FF2B5EF4-FFF2-40B4-BE49-F238E27FC236}">
                <a16:creationId xmlns:a16="http://schemas.microsoft.com/office/drawing/2014/main" id="{43EAF494-2AFC-E96F-FB06-CECF9D287A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7152" y="798594"/>
            <a:ext cx="1030514" cy="70516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28674FE7-4AF0-8A18-7A58-A176F3F8B0C1}"/>
              </a:ext>
            </a:extLst>
          </p:cNvPr>
          <p:cNvSpPr/>
          <p:nvPr/>
        </p:nvSpPr>
        <p:spPr>
          <a:xfrm>
            <a:off x="9938210" y="798594"/>
            <a:ext cx="1562741" cy="49348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Tableau</a:t>
            </a:r>
          </a:p>
        </p:txBody>
      </p:sp>
      <p:pic>
        <p:nvPicPr>
          <p:cNvPr id="1046" name="Picture 22" descr="MySQL Logo Database, web development, blue, text png | PNGEgg">
            <a:extLst>
              <a:ext uri="{FF2B5EF4-FFF2-40B4-BE49-F238E27FC236}">
                <a16:creationId xmlns:a16="http://schemas.microsoft.com/office/drawing/2014/main" id="{365B6685-51A7-1DA5-06FE-B29C221B62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93802" y="1918636"/>
            <a:ext cx="1393864" cy="65777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B6517984-C81B-80D0-530D-512737BFF173}"/>
              </a:ext>
            </a:extLst>
          </p:cNvPr>
          <p:cNvSpPr/>
          <p:nvPr/>
        </p:nvSpPr>
        <p:spPr>
          <a:xfrm>
            <a:off x="10012873" y="1933486"/>
            <a:ext cx="1698172" cy="65777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My SQL</a:t>
            </a:r>
          </a:p>
        </p:txBody>
      </p:sp>
      <p:pic>
        <p:nvPicPr>
          <p:cNvPr id="1048" name="Picture 24" descr="Insight Icon - Slide Team">
            <a:extLst>
              <a:ext uri="{FF2B5EF4-FFF2-40B4-BE49-F238E27FC236}">
                <a16:creationId xmlns:a16="http://schemas.microsoft.com/office/drawing/2014/main" id="{D201C505-FF7F-AC83-53AB-C31D7E62FD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21477" y="3030550"/>
            <a:ext cx="1538514" cy="88364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F7406FAE-4533-D869-8788-B626A10F33CF}"/>
              </a:ext>
            </a:extLst>
          </p:cNvPr>
          <p:cNvSpPr/>
          <p:nvPr/>
        </p:nvSpPr>
        <p:spPr>
          <a:xfrm>
            <a:off x="9999801" y="3116514"/>
            <a:ext cx="1711244" cy="69668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Insights</a:t>
            </a:r>
          </a:p>
        </p:txBody>
      </p:sp>
      <p:pic>
        <p:nvPicPr>
          <p:cNvPr id="1050" name="Picture 26" descr="Challenge Icon - Slide Team">
            <a:extLst>
              <a:ext uri="{FF2B5EF4-FFF2-40B4-BE49-F238E27FC236}">
                <a16:creationId xmlns:a16="http://schemas.microsoft.com/office/drawing/2014/main" id="{E6CC14C0-56D6-58DA-9D20-56E9C97746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6823" y="4251702"/>
            <a:ext cx="1674055" cy="65141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80860570-4613-2FB1-BBA3-0FA0B72AE879}"/>
              </a:ext>
            </a:extLst>
          </p:cNvPr>
          <p:cNvSpPr/>
          <p:nvPr/>
        </p:nvSpPr>
        <p:spPr>
          <a:xfrm>
            <a:off x="10023085" y="4310510"/>
            <a:ext cx="1741716" cy="48946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Challenges</a:t>
            </a:r>
          </a:p>
        </p:txBody>
      </p:sp>
      <p:pic>
        <p:nvPicPr>
          <p:cNvPr id="1052" name="Picture 28" descr="Summary Icon Stock Illustrations – 7,648 Summary Icon Stock Illustrations,  Vectors &amp; Clipart - Dreamstime">
            <a:extLst>
              <a:ext uri="{FF2B5EF4-FFF2-40B4-BE49-F238E27FC236}">
                <a16:creationId xmlns:a16="http://schemas.microsoft.com/office/drawing/2014/main" id="{637B7696-4A44-5FCE-A003-A49C6E77151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23717" y="5367878"/>
            <a:ext cx="1422400" cy="65141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2F000C91-F63A-416C-0B3C-0A6FBEFDD1F8}"/>
              </a:ext>
            </a:extLst>
          </p:cNvPr>
          <p:cNvSpPr/>
          <p:nvPr/>
        </p:nvSpPr>
        <p:spPr>
          <a:xfrm>
            <a:off x="10129871" y="5206745"/>
            <a:ext cx="1675622" cy="65141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Summary</a:t>
            </a:r>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997A3B-42C3-5D77-0E5A-E0DB6928CED2}"/>
              </a:ext>
            </a:extLst>
          </p:cNvPr>
          <p:cNvSpPr>
            <a:spLocks noGrp="1"/>
          </p:cNvSpPr>
          <p:nvPr>
            <p:ph idx="1"/>
          </p:nvPr>
        </p:nvSpPr>
        <p:spPr>
          <a:xfrm>
            <a:off x="4224528" y="1253275"/>
            <a:ext cx="6766560" cy="2700528"/>
          </a:xfrm>
        </p:spPr>
        <p:txBody>
          <a:bodyPr/>
          <a:lstStyle/>
          <a:p>
            <a:r>
              <a:rPr lang="en-US" sz="2000" b="1" i="1" dirty="0" err="1"/>
              <a:t>Olist</a:t>
            </a:r>
            <a:r>
              <a:rPr lang="en-US" sz="2000" b="1" i="1" dirty="0"/>
              <a:t> store is an online E-commerce site for </a:t>
            </a:r>
            <a:r>
              <a:rPr lang="en-US" sz="2000" b="1" i="1" dirty="0" err="1"/>
              <a:t>sellers.It</a:t>
            </a:r>
            <a:r>
              <a:rPr lang="en-US" sz="2000" b="1" i="1" dirty="0"/>
              <a:t> connect sellers  to various </a:t>
            </a:r>
            <a:r>
              <a:rPr lang="en-US" sz="2000" b="1" i="1" dirty="0" err="1"/>
              <a:t>marketplaces,allowing</a:t>
            </a:r>
            <a:r>
              <a:rPr lang="en-US" sz="2000" b="1" i="1" dirty="0"/>
              <a:t> businesses to list their products for sale online in the across Brazil.</a:t>
            </a:r>
          </a:p>
          <a:p>
            <a:r>
              <a:rPr lang="en-US" sz="2000" b="1" i="1" dirty="0"/>
              <a:t>In this </a:t>
            </a:r>
            <a:r>
              <a:rPr lang="en-US" sz="2000" b="1" i="1" dirty="0" err="1"/>
              <a:t>presentation,we</a:t>
            </a:r>
            <a:r>
              <a:rPr lang="en-US" sz="2000" b="1" i="1" dirty="0"/>
              <a:t> will </a:t>
            </a:r>
            <a:r>
              <a:rPr lang="en-US" sz="2000" b="1" i="1" dirty="0" err="1"/>
              <a:t>analyse</a:t>
            </a:r>
            <a:r>
              <a:rPr lang="en-US" sz="2000" b="1" i="1" dirty="0"/>
              <a:t> the Brazilian E-commerce dataset by </a:t>
            </a:r>
            <a:r>
              <a:rPr lang="en-US" sz="2000" b="1" i="1" dirty="0" err="1"/>
              <a:t>olist,and</a:t>
            </a:r>
            <a:r>
              <a:rPr lang="en-US" sz="2000" b="1" i="1" dirty="0"/>
              <a:t> create a dashboard to explore about data in easy way  and overall  customer satisfaction and evaluating the company store performance.</a:t>
            </a:r>
          </a:p>
        </p:txBody>
      </p:sp>
      <p:sp>
        <p:nvSpPr>
          <p:cNvPr id="4" name="Footer Placeholder 3">
            <a:extLst>
              <a:ext uri="{FF2B5EF4-FFF2-40B4-BE49-F238E27FC236}">
                <a16:creationId xmlns:a16="http://schemas.microsoft.com/office/drawing/2014/main" id="{CA5634DA-0CE2-3963-10F3-29CC545BABB8}"/>
              </a:ext>
            </a:extLst>
          </p:cNvPr>
          <p:cNvSpPr>
            <a:spLocks noGrp="1"/>
          </p:cNvSpPr>
          <p:nvPr>
            <p:ph type="ftr" sz="quarter" idx="11"/>
          </p:nvPr>
        </p:nvSpPr>
        <p:spPr/>
        <p:txBody>
          <a:bodyPr/>
          <a:lstStyle/>
          <a:p>
            <a:r>
              <a:rPr lang="en-US" sz="3200" b="1" i="1" dirty="0"/>
              <a:t>Introduction</a:t>
            </a:r>
          </a:p>
        </p:txBody>
      </p:sp>
      <p:sp>
        <p:nvSpPr>
          <p:cNvPr id="5" name="Slide Number Placeholder 4">
            <a:extLst>
              <a:ext uri="{FF2B5EF4-FFF2-40B4-BE49-F238E27FC236}">
                <a16:creationId xmlns:a16="http://schemas.microsoft.com/office/drawing/2014/main" id="{3EA4AA84-331D-D724-13E8-4A2238193C5E}"/>
              </a:ext>
            </a:extLst>
          </p:cNvPr>
          <p:cNvSpPr>
            <a:spLocks noGrp="1"/>
          </p:cNvSpPr>
          <p:nvPr>
            <p:ph type="sldNum" sz="quarter" idx="12"/>
          </p:nvPr>
        </p:nvSpPr>
        <p:spPr/>
        <p:txBody>
          <a:bodyPr/>
          <a:lstStyle/>
          <a:p>
            <a:fld id="{48F63A3B-78C7-47BE-AE5E-E10140E04643}" type="slidenum">
              <a:rPr lang="en-US" smtClean="0"/>
              <a:t>4</a:t>
            </a:fld>
            <a:endParaRPr lang="en-US" dirty="0"/>
          </a:p>
        </p:txBody>
      </p:sp>
    </p:spTree>
    <p:extLst>
      <p:ext uri="{BB962C8B-B14F-4D97-AF65-F5344CB8AC3E}">
        <p14:creationId xmlns:p14="http://schemas.microsoft.com/office/powerpoint/2010/main" val="1813613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AREAS</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OF</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GROWTH</a:t>
            </a:r>
            <a:endParaRPr lang="en-US" sz="4400" b="1" dirty="0">
              <a:solidFill>
                <a:schemeClr val="accent6"/>
              </a:solidFill>
              <a:latin typeface="Arial Black" panose="020B0604020202020204" pitchFamily="34" charset="0"/>
              <a:cs typeface="Arial Black" panose="020B0604020202020204" pitchFamily="34" charset="0"/>
            </a:endParaRPr>
          </a:p>
        </p:txBody>
      </p:sp>
      <p:graphicFrame>
        <p:nvGraphicFramePr>
          <p:cNvPr id="6" name="Table 4">
            <a:extLst>
              <a:ext uri="{FF2B5EF4-FFF2-40B4-BE49-F238E27FC236}">
                <a16:creationId xmlns:a16="http://schemas.microsoft.com/office/drawing/2014/main" id="{705AB9BF-07E9-9DED-DB8B-F644759C8FDC}"/>
              </a:ext>
            </a:extLst>
          </p:cNvPr>
          <p:cNvGraphicFramePr>
            <a:graphicFrameLocks noGrp="1"/>
          </p:cNvGraphicFramePr>
          <p:nvPr>
            <p:ph sz="half" idx="1"/>
            <p:extLst>
              <p:ext uri="{D42A27DB-BD31-4B8C-83A1-F6EECF244321}">
                <p14:modId xmlns:p14="http://schemas.microsoft.com/office/powerpoint/2010/main" val="3690182348"/>
              </p:ext>
            </p:extLst>
          </p:nvPr>
        </p:nvGraphicFramePr>
        <p:xfrm>
          <a:off x="755650" y="2825750"/>
          <a:ext cx="10680700" cy="2837333"/>
        </p:xfrm>
        <a:graphic>
          <a:graphicData uri="http://schemas.openxmlformats.org/drawingml/2006/table">
            <a:tbl>
              <a:tblPr firstRow="1" bandRow="1">
                <a:tableStyleId>{5C22544A-7EE6-4342-B048-85BDC9FD1C3A}</a:tableStyleId>
              </a:tblPr>
              <a:tblGrid>
                <a:gridCol w="2136140">
                  <a:extLst>
                    <a:ext uri="{9D8B030D-6E8A-4147-A177-3AD203B41FA5}">
                      <a16:colId xmlns:a16="http://schemas.microsoft.com/office/drawing/2014/main" val="1689330750"/>
                    </a:ext>
                  </a:extLst>
                </a:gridCol>
                <a:gridCol w="2136140">
                  <a:extLst>
                    <a:ext uri="{9D8B030D-6E8A-4147-A177-3AD203B41FA5}">
                      <a16:colId xmlns:a16="http://schemas.microsoft.com/office/drawing/2014/main" val="2660631934"/>
                    </a:ext>
                  </a:extLst>
                </a:gridCol>
                <a:gridCol w="2136140">
                  <a:extLst>
                    <a:ext uri="{9D8B030D-6E8A-4147-A177-3AD203B41FA5}">
                      <a16:colId xmlns:a16="http://schemas.microsoft.com/office/drawing/2014/main" val="3909717689"/>
                    </a:ext>
                  </a:extLst>
                </a:gridCol>
                <a:gridCol w="2136140">
                  <a:extLst>
                    <a:ext uri="{9D8B030D-6E8A-4147-A177-3AD203B41FA5}">
                      <a16:colId xmlns:a16="http://schemas.microsoft.com/office/drawing/2014/main" val="1603189107"/>
                    </a:ext>
                  </a:extLst>
                </a:gridCol>
                <a:gridCol w="2136140">
                  <a:extLst>
                    <a:ext uri="{9D8B030D-6E8A-4147-A177-3AD203B41FA5}">
                      <a16:colId xmlns:a16="http://schemas.microsoft.com/office/drawing/2014/main" val="2755691855"/>
                    </a:ext>
                  </a:extLst>
                </a:gridCol>
              </a:tblGrid>
              <a:tr h="652257">
                <a:tc>
                  <a:txBody>
                    <a:bodyPr/>
                    <a:lstStyle/>
                    <a:p>
                      <a:pPr algn="ctr"/>
                      <a:endParaRPr lang="en-US" sz="1900" dirty="0">
                        <a:latin typeface="Sabon Next LT" panose="02000500000000000000" pitchFamily="2" charset="0"/>
                        <a:cs typeface="Sabon Next LT" panose="02000500000000000000" pitchFamily="2" charset="0"/>
                      </a:endParaRPr>
                    </a:p>
                  </a:txBody>
                  <a:tcPr marL="96897" marR="96897" marT="48449" marB="48449" anchor="ctr">
                    <a:solidFill>
                      <a:schemeClr val="accent2"/>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B2B</a:t>
                      </a:r>
                    </a:p>
                  </a:txBody>
                  <a:tcPr marL="96897" marR="96897" marT="48449" marB="48449" anchor="ctr">
                    <a:solidFill>
                      <a:srgbClr val="DF8C8C"/>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Supply chain</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ROI</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E-commerce</a:t>
                      </a:r>
                    </a:p>
                  </a:txBody>
                  <a:tcPr marL="96897" marR="96897" marT="48449" marB="48449" anchor="ctr">
                    <a:solidFill>
                      <a:srgbClr val="DF8C8C"/>
                    </a:solidFill>
                  </a:tcPr>
                </a:tc>
                <a:extLst>
                  <a:ext uri="{0D108BD9-81ED-4DB2-BD59-A6C34878D82A}">
                    <a16:rowId xmlns:a16="http://schemas.microsoft.com/office/drawing/2014/main" val="47992871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5.0</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176020865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5.1</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634243071"/>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2.8</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415808797"/>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7.0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80950325"/>
                  </a:ext>
                </a:extLst>
              </a:tr>
            </a:tbl>
          </a:graphicData>
        </a:graphic>
      </p:graphicFrame>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5</a:t>
            </a:fld>
            <a:endParaRPr lang="en-US" dirty="0"/>
          </a:p>
        </p:txBody>
      </p:sp>
    </p:spTree>
    <p:extLst>
      <p:ext uri="{BB962C8B-B14F-4D97-AF65-F5344CB8AC3E}">
        <p14:creationId xmlns:p14="http://schemas.microsoft.com/office/powerpoint/2010/main" val="2886474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t>BUSINESS OPPORTUNITIES ARE LIKE BUSES. THERE'S ALWAYS ANOTHER ONE COMING.</a:t>
            </a: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p:txBody>
          <a:bodyPr/>
          <a:lstStyle/>
          <a:p>
            <a:r>
              <a:rPr lang="en-US" dirty="0"/>
              <a:t>Richard Branson</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7</a:t>
            </a:fld>
            <a:endParaRPr lang="en-US" dirty="0"/>
          </a:p>
        </p:txBody>
      </p:sp>
      <p:pic>
        <p:nvPicPr>
          <p:cNvPr id="16" name="Picture Placeholder 15" descr="Team member headshot">
            <a:extLst>
              <a:ext uri="{FF2B5EF4-FFF2-40B4-BE49-F238E27FC236}">
                <a16:creationId xmlns:a16="http://schemas.microsoft.com/office/drawing/2014/main" id="{53DF829E-A1C4-421E-3B50-ABC29F74AD7E}"/>
              </a:ext>
            </a:extLst>
          </p:cNvPr>
          <p:cNvPicPr>
            <a:picLocks noGrp="1" noChangeAspect="1"/>
          </p:cNvPicPr>
          <p:nvPr>
            <p:ph type="pic" sz="quarter" idx="13"/>
          </p:nvPr>
        </p:nvPicPr>
        <p:blipFill rotWithShape="1">
          <a:blip r:embed="rId2"/>
          <a:srcRect/>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8" name="Picture Placeholder 17" descr="Team member headshot">
            <a:extLst>
              <a:ext uri="{FF2B5EF4-FFF2-40B4-BE49-F238E27FC236}">
                <a16:creationId xmlns:a16="http://schemas.microsoft.com/office/drawing/2014/main" id="{E5C9C66F-AADD-4ED0-1C1D-B85BA2731ECA}"/>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119" r="119"/>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20" name="Picture Placeholder 19" descr="Team member headshot">
            <a:extLst>
              <a:ext uri="{FF2B5EF4-FFF2-40B4-BE49-F238E27FC236}">
                <a16:creationId xmlns:a16="http://schemas.microsoft.com/office/drawing/2014/main" id="{886BA800-53E3-4B2D-1E62-F03543D34994}"/>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t="31" b="31"/>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22" name="Picture Placeholder 21" descr="Team member headshot">
            <a:extLst>
              <a:ext uri="{FF2B5EF4-FFF2-40B4-BE49-F238E27FC236}">
                <a16:creationId xmlns:a16="http://schemas.microsoft.com/office/drawing/2014/main" id="{CF9A94E1-4A49-F134-498B-3886D8C21B47}"/>
              </a:ext>
            </a:extLst>
          </p:cNvPr>
          <p:cNvPicPr>
            <a:picLocks noGrp="1" noChangeAspect="1"/>
          </p:cNvPicPr>
          <p:nvPr>
            <p:ph type="pic" sz="quarter" idx="23"/>
          </p:nvPr>
        </p:nvPicPr>
        <p:blipFill rotWithShape="1">
          <a:blip r:embed="rId5" cstate="screen">
            <a:extLst>
              <a:ext uri="{28A0092B-C50C-407E-A947-70E740481C1C}">
                <a14:useLocalDpi xmlns:a14="http://schemas.microsoft.com/office/drawing/2010/main"/>
              </a:ext>
            </a:extLst>
          </a:blip>
          <a:srcRect t="31" b="31"/>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spTree>
    <p:extLst>
      <p:ext uri="{BB962C8B-B14F-4D97-AF65-F5344CB8AC3E}">
        <p14:creationId xmlns:p14="http://schemas.microsoft.com/office/powerpoint/2010/main" val="2011930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Extended TEAM</a:t>
            </a:r>
          </a:p>
        </p:txBody>
      </p:sp>
      <p:pic>
        <p:nvPicPr>
          <p:cNvPr id="127" name="Picture Placeholder 126" descr="Team member headshot">
            <a:extLst>
              <a:ext uri="{FF2B5EF4-FFF2-40B4-BE49-F238E27FC236}">
                <a16:creationId xmlns:a16="http://schemas.microsoft.com/office/drawing/2014/main" id="{647C05DC-04F0-1158-3AA5-BF470126B98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73" b="73"/>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35" name="Picture Placeholder 134" descr="Team member headshot">
            <a:extLst>
              <a:ext uri="{FF2B5EF4-FFF2-40B4-BE49-F238E27FC236}">
                <a16:creationId xmlns:a16="http://schemas.microsoft.com/office/drawing/2014/main" id="{53CE1A7F-C303-6378-F7D9-285999C320CB}"/>
              </a:ext>
            </a:extLst>
          </p:cNvPr>
          <p:cNvPicPr>
            <a:picLocks noGrp="1" noChangeAspect="1"/>
          </p:cNvPicPr>
          <p:nvPr>
            <p:ph type="pic" sz="quarter" idx="25"/>
          </p:nvPr>
        </p:nvPicPr>
        <p:blipFill rotWithShape="1">
          <a:blip r:embed="rId3" cstate="screen">
            <a:extLst>
              <a:ext uri="{28A0092B-C50C-407E-A947-70E740481C1C}">
                <a14:useLocalDpi xmlns:a14="http://schemas.microsoft.com/office/drawing/2010/main"/>
              </a:ext>
            </a:extLst>
          </a:blip>
          <a:srcRect l="45" r="45"/>
          <a:stretch/>
        </p:blipFill>
        <p:spPr/>
      </p:pic>
      <p:sp>
        <p:nvSpPr>
          <p:cNvPr id="159" name="Text Placeholder 158">
            <a:extLst>
              <a:ext uri="{FF2B5EF4-FFF2-40B4-BE49-F238E27FC236}">
                <a16:creationId xmlns:a16="http://schemas.microsoft.com/office/drawing/2014/main" id="{F269F917-64D7-CDF3-D985-799AE9C3B794}"/>
              </a:ext>
            </a:extLst>
          </p:cNvPr>
          <p:cNvSpPr>
            <a:spLocks noGrp="1"/>
          </p:cNvSpPr>
          <p:nvPr>
            <p:ph type="body" sz="quarter" idx="29"/>
          </p:nvPr>
        </p:nvSpPr>
        <p:spPr/>
        <p:txBody>
          <a:bodyPr/>
          <a:lstStyle/>
          <a:p>
            <a:r>
              <a:rPr lang="en-US" dirty="0"/>
              <a:t>GRAHAM BARNES</a:t>
            </a:r>
          </a:p>
        </p:txBody>
      </p:sp>
      <p:sp>
        <p:nvSpPr>
          <p:cNvPr id="160" name="Text Placeholder 159">
            <a:extLst>
              <a:ext uri="{FF2B5EF4-FFF2-40B4-BE49-F238E27FC236}">
                <a16:creationId xmlns:a16="http://schemas.microsoft.com/office/drawing/2014/main" id="{2814DD63-8543-970F-927B-E6AA56C99E6C}"/>
              </a:ext>
            </a:extLst>
          </p:cNvPr>
          <p:cNvSpPr>
            <a:spLocks noGrp="1"/>
          </p:cNvSpPr>
          <p:nvPr>
            <p:ph type="body" sz="quarter" idx="30"/>
          </p:nvPr>
        </p:nvSpPr>
        <p:spPr/>
        <p:txBody>
          <a:bodyPr/>
          <a:lstStyle/>
          <a:p>
            <a:r>
              <a:rPr lang="en-US" dirty="0"/>
              <a:t>VP Product</a:t>
            </a:r>
          </a:p>
        </p:txBody>
      </p:sp>
      <p:pic>
        <p:nvPicPr>
          <p:cNvPr id="129" name="Picture Placeholder 128" descr="Team member headshot">
            <a:extLst>
              <a:ext uri="{FF2B5EF4-FFF2-40B4-BE49-F238E27FC236}">
                <a16:creationId xmlns:a16="http://schemas.microsoft.com/office/drawing/2014/main" id="{8B3998AA-37D7-2B8A-664B-5EE240398288}"/>
              </a:ext>
            </a:extLst>
          </p:cNvPr>
          <p:cNvPicPr>
            <a:picLocks noGrp="1" noChangeAspect="1"/>
          </p:cNvPicPr>
          <p:nvPr>
            <p:ph type="pic" sz="quarter" idx="17"/>
          </p:nvPr>
        </p:nvPicPr>
        <p:blipFill rotWithShape="1">
          <a:blip r:embed="rId4" cstate="screen">
            <a:extLst>
              <a:ext uri="{28A0092B-C50C-407E-A947-70E740481C1C}">
                <a14:useLocalDpi xmlns:a14="http://schemas.microsoft.com/office/drawing/2010/main"/>
              </a:ext>
            </a:extLst>
          </a:blip>
          <a:srcRect t="145" b="145"/>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137" name="Picture Placeholder 136" descr="Team member headshot">
            <a:extLst>
              <a:ext uri="{FF2B5EF4-FFF2-40B4-BE49-F238E27FC236}">
                <a16:creationId xmlns:a16="http://schemas.microsoft.com/office/drawing/2014/main" id="{5C2754CD-7055-FC29-FE1C-82327C464143}"/>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45" r="45"/>
          <a:stretch/>
        </p:blipFill>
        <p:spPr/>
      </p:pic>
      <p:sp>
        <p:nvSpPr>
          <p:cNvPr id="186" name="Text Placeholder 185">
            <a:extLst>
              <a:ext uri="{FF2B5EF4-FFF2-40B4-BE49-F238E27FC236}">
                <a16:creationId xmlns:a16="http://schemas.microsoft.com/office/drawing/2014/main" id="{18835196-357D-8C96-24B5-B52A2DDEB005}"/>
              </a:ext>
            </a:extLst>
          </p:cNvPr>
          <p:cNvSpPr>
            <a:spLocks noGrp="1"/>
          </p:cNvSpPr>
          <p:nvPr>
            <p:ph type="body" sz="quarter" idx="31"/>
          </p:nvPr>
        </p:nvSpPr>
        <p:spPr/>
        <p:txBody>
          <a:bodyPr/>
          <a:lstStyle/>
          <a:p>
            <a:r>
              <a:rPr lang="en-US" dirty="0"/>
              <a:t>ROWAN MURPHY</a:t>
            </a:r>
          </a:p>
        </p:txBody>
      </p:sp>
      <p:sp>
        <p:nvSpPr>
          <p:cNvPr id="187" name="Text Placeholder 186">
            <a:extLst>
              <a:ext uri="{FF2B5EF4-FFF2-40B4-BE49-F238E27FC236}">
                <a16:creationId xmlns:a16="http://schemas.microsoft.com/office/drawing/2014/main" id="{41C11B69-21C7-3FD7-1E14-583CF5B1707B}"/>
              </a:ext>
            </a:extLst>
          </p:cNvPr>
          <p:cNvSpPr>
            <a:spLocks noGrp="1"/>
          </p:cNvSpPr>
          <p:nvPr>
            <p:ph type="body" sz="quarter" idx="32"/>
          </p:nvPr>
        </p:nvSpPr>
        <p:spPr/>
        <p:txBody>
          <a:bodyPr/>
          <a:lstStyle/>
          <a:p>
            <a:r>
              <a:rPr lang="en-US" dirty="0"/>
              <a:t>SEO Strategist</a:t>
            </a:r>
          </a:p>
        </p:txBody>
      </p:sp>
      <p:pic>
        <p:nvPicPr>
          <p:cNvPr id="131" name="Picture Placeholder 130" descr="Team member headshot">
            <a:extLst>
              <a:ext uri="{FF2B5EF4-FFF2-40B4-BE49-F238E27FC236}">
                <a16:creationId xmlns:a16="http://schemas.microsoft.com/office/drawing/2014/main" id="{2269A4E3-AE66-274F-54C8-9DD8DBA3B151}"/>
              </a:ext>
            </a:extLst>
          </p:cNvPr>
          <p:cNvPicPr>
            <a:picLocks noGrp="1" noChangeAspect="1"/>
          </p:cNvPicPr>
          <p:nvPr>
            <p:ph type="pic" sz="quarter" idx="20"/>
          </p:nvPr>
        </p:nvPicPr>
        <p:blipFill rotWithShape="1">
          <a:blip r:embed="rId6" cstate="screen">
            <a:extLst>
              <a:ext uri="{28A0092B-C50C-407E-A947-70E740481C1C}">
                <a14:useLocalDpi xmlns:a14="http://schemas.microsoft.com/office/drawing/2010/main"/>
              </a:ext>
            </a:extLst>
          </a:blip>
          <a:srcRect t="83" b="83"/>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139" name="Picture Placeholder 138" descr="Team member headshot">
            <a:extLst>
              <a:ext uri="{FF2B5EF4-FFF2-40B4-BE49-F238E27FC236}">
                <a16:creationId xmlns:a16="http://schemas.microsoft.com/office/drawing/2014/main" id="{9A9F1D08-2372-A757-BE1E-91723DB0EBBF}"/>
              </a:ext>
            </a:extLst>
          </p:cNvPr>
          <p:cNvPicPr>
            <a:picLocks noGrp="1" noChangeAspect="1"/>
          </p:cNvPicPr>
          <p:nvPr>
            <p:ph type="pic" sz="quarter" idx="27"/>
          </p:nvPr>
        </p:nvPicPr>
        <p:blipFill rotWithShape="1">
          <a:blip r:embed="rId7" cstate="screen">
            <a:extLst>
              <a:ext uri="{28A0092B-C50C-407E-A947-70E740481C1C}">
                <a14:useLocalDpi xmlns:a14="http://schemas.microsoft.com/office/drawing/2010/main"/>
              </a:ext>
            </a:extLst>
          </a:blip>
          <a:srcRect t="80" b="80"/>
          <a:stretch/>
        </p:blipFill>
        <p:spPr/>
      </p:pic>
      <p:sp>
        <p:nvSpPr>
          <p:cNvPr id="188" name="Text Placeholder 187">
            <a:extLst>
              <a:ext uri="{FF2B5EF4-FFF2-40B4-BE49-F238E27FC236}">
                <a16:creationId xmlns:a16="http://schemas.microsoft.com/office/drawing/2014/main" id="{D362CDA4-D5CF-59E2-690B-FD99A9F4A51C}"/>
              </a:ext>
            </a:extLst>
          </p:cNvPr>
          <p:cNvSpPr>
            <a:spLocks noGrp="1"/>
          </p:cNvSpPr>
          <p:nvPr>
            <p:ph type="body" sz="quarter" idx="33"/>
          </p:nvPr>
        </p:nvSpPr>
        <p:spPr/>
        <p:txBody>
          <a:bodyPr/>
          <a:lstStyle/>
          <a:p>
            <a:r>
              <a:rPr lang="en-US" dirty="0"/>
              <a:t>ELIZABETH MOORE</a:t>
            </a:r>
          </a:p>
        </p:txBody>
      </p:sp>
      <p:sp>
        <p:nvSpPr>
          <p:cNvPr id="189" name="Text Placeholder 188">
            <a:extLst>
              <a:ext uri="{FF2B5EF4-FFF2-40B4-BE49-F238E27FC236}">
                <a16:creationId xmlns:a16="http://schemas.microsoft.com/office/drawing/2014/main" id="{D14B20BF-5DF9-3EC6-60DD-C63E039F74EC}"/>
              </a:ext>
            </a:extLst>
          </p:cNvPr>
          <p:cNvSpPr>
            <a:spLocks noGrp="1"/>
          </p:cNvSpPr>
          <p:nvPr>
            <p:ph type="body" sz="quarter" idx="34"/>
          </p:nvPr>
        </p:nvSpPr>
        <p:spPr/>
        <p:txBody>
          <a:bodyPr/>
          <a:lstStyle/>
          <a:p>
            <a:r>
              <a:rPr lang="en-US" dirty="0"/>
              <a:t>Product Designer</a:t>
            </a:r>
          </a:p>
        </p:txBody>
      </p:sp>
      <p:pic>
        <p:nvPicPr>
          <p:cNvPr id="133" name="Picture Placeholder 132" descr="Team member headshot">
            <a:extLst>
              <a:ext uri="{FF2B5EF4-FFF2-40B4-BE49-F238E27FC236}">
                <a16:creationId xmlns:a16="http://schemas.microsoft.com/office/drawing/2014/main" id="{65B0483B-CE9B-CD44-979E-DBD8145B7D30}"/>
              </a:ext>
            </a:extLst>
          </p:cNvPr>
          <p:cNvPicPr>
            <a:picLocks noGrp="1" noChangeAspect="1"/>
          </p:cNvPicPr>
          <p:nvPr>
            <p:ph type="pic" sz="quarter" idx="23"/>
          </p:nvPr>
        </p:nvPicPr>
        <p:blipFill rotWithShape="1">
          <a:blip r:embed="rId8" cstate="screen">
            <a:extLst>
              <a:ext uri="{28A0092B-C50C-407E-A947-70E740481C1C}">
                <a14:useLocalDpi xmlns:a14="http://schemas.microsoft.com/office/drawing/2010/main"/>
              </a:ext>
            </a:extLst>
          </a:blip>
          <a:srcRect t="29" b="29"/>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pic>
        <p:nvPicPr>
          <p:cNvPr id="141" name="Picture Placeholder 140" descr="Team member headshot">
            <a:extLst>
              <a:ext uri="{FF2B5EF4-FFF2-40B4-BE49-F238E27FC236}">
                <a16:creationId xmlns:a16="http://schemas.microsoft.com/office/drawing/2014/main" id="{9714A55E-3681-98F0-A943-50EE7A07869C}"/>
              </a:ext>
            </a:extLst>
          </p:cNvPr>
          <p:cNvPicPr>
            <a:picLocks noGrp="1" noChangeAspect="1"/>
          </p:cNvPicPr>
          <p:nvPr>
            <p:ph type="pic" sz="quarter" idx="28"/>
          </p:nvPr>
        </p:nvPicPr>
        <p:blipFill rotWithShape="1">
          <a:blip r:embed="rId9" cstate="screen">
            <a:extLst>
              <a:ext uri="{28A0092B-C50C-407E-A947-70E740481C1C}">
                <a14:useLocalDpi xmlns:a14="http://schemas.microsoft.com/office/drawing/2010/main"/>
              </a:ext>
            </a:extLst>
          </a:blip>
          <a:srcRect l="56" r="56"/>
          <a:stretch/>
        </p:blipFill>
        <p:spPr/>
      </p:pic>
      <p:sp>
        <p:nvSpPr>
          <p:cNvPr id="190" name="Text Placeholder 189">
            <a:extLst>
              <a:ext uri="{FF2B5EF4-FFF2-40B4-BE49-F238E27FC236}">
                <a16:creationId xmlns:a16="http://schemas.microsoft.com/office/drawing/2014/main" id="{6FA69800-878A-E997-C835-4A34703F2394}"/>
              </a:ext>
            </a:extLst>
          </p:cNvPr>
          <p:cNvSpPr>
            <a:spLocks noGrp="1"/>
          </p:cNvSpPr>
          <p:nvPr>
            <p:ph type="body" sz="quarter" idx="35"/>
          </p:nvPr>
        </p:nvSpPr>
        <p:spPr/>
        <p:txBody>
          <a:bodyPr/>
          <a:lstStyle/>
          <a:p>
            <a:r>
              <a:rPr lang="en-US" dirty="0"/>
              <a:t>ROBIN KLINE</a:t>
            </a:r>
          </a:p>
        </p:txBody>
      </p:sp>
      <p:sp>
        <p:nvSpPr>
          <p:cNvPr id="191" name="Text Placeholder 190">
            <a:extLst>
              <a:ext uri="{FF2B5EF4-FFF2-40B4-BE49-F238E27FC236}">
                <a16:creationId xmlns:a16="http://schemas.microsoft.com/office/drawing/2014/main" id="{231555FC-0BA5-3E6F-7FCB-66878580BB2C}"/>
              </a:ext>
            </a:extLst>
          </p:cNvPr>
          <p:cNvSpPr>
            <a:spLocks noGrp="1"/>
          </p:cNvSpPr>
          <p:nvPr>
            <p:ph type="body" sz="quarter" idx="36"/>
          </p:nvPr>
        </p:nvSpPr>
        <p:spPr/>
        <p:txBody>
          <a:bodyPr/>
          <a:lstStyle/>
          <a:p>
            <a:r>
              <a:rPr lang="en-US" dirty="0"/>
              <a:t>Content Developer</a:t>
            </a:r>
          </a:p>
        </p:txBody>
      </p:sp>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8</a:t>
            </a:fld>
            <a:endParaRPr lang="en-US" dirty="0"/>
          </a:p>
        </p:txBody>
      </p:sp>
    </p:spTree>
    <p:extLst>
      <p:ext uri="{BB962C8B-B14F-4D97-AF65-F5344CB8AC3E}">
        <p14:creationId xmlns:p14="http://schemas.microsoft.com/office/powerpoint/2010/main" val="2452269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PLAN FOR PRODUCT LAUNCH </a:t>
            </a:r>
          </a:p>
        </p:txBody>
      </p:sp>
      <p:sp>
        <p:nvSpPr>
          <p:cNvPr id="373" name="Footer Placeholder 372">
            <a:extLst>
              <a:ext uri="{FF2B5EF4-FFF2-40B4-BE49-F238E27FC236}">
                <a16:creationId xmlns:a16="http://schemas.microsoft.com/office/drawing/2014/main" id="{EC015AD8-FC03-181D-1A34-AD00F66C42C2}"/>
              </a:ext>
            </a:extLst>
          </p:cNvPr>
          <p:cNvSpPr>
            <a:spLocks noGrp="1"/>
          </p:cNvSpPr>
          <p:nvPr>
            <p:ph type="ftr" sz="quarter" idx="11"/>
          </p:nvPr>
        </p:nvSpPr>
        <p:spPr/>
        <p:txBody>
          <a:bodyPr/>
          <a:lstStyle/>
          <a:p>
            <a:r>
              <a:rPr lang="en-US"/>
              <a:t>Presentation title</a:t>
            </a:r>
            <a:endParaRPr lang="en-US" dirty="0"/>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9</a:t>
            </a:fld>
            <a:endParaRPr lang="en-US" dirty="0"/>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p:txBody>
          <a:bodyPr/>
          <a:lstStyle/>
          <a:p>
            <a:pPr lvl="0"/>
            <a:r>
              <a:rPr lang="en-US" dirty="0"/>
              <a:t>PLANNING</a:t>
            </a:r>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p:pic>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r>
              <a:rPr lang="en-US" dirty="0"/>
              <a:t>MARKETING</a:t>
            </a:r>
          </a:p>
          <a:p>
            <a:endParaRPr lang="en-US" dirty="0"/>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p:pic>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r>
              <a:rPr lang="en-US" dirty="0"/>
              <a:t>DESIGN</a:t>
            </a:r>
          </a:p>
          <a:p>
            <a:endParaRPr lang="en-US" dirty="0"/>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p:pic>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r>
              <a:rPr lang="en-US" dirty="0"/>
              <a:t>STRATEGY</a:t>
            </a:r>
          </a:p>
          <a:p>
            <a:endParaRPr lang="en-US" dirty="0"/>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p:pic>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p:txBody>
          <a:bodyPr/>
          <a:lstStyle/>
          <a:p>
            <a:r>
              <a:rPr lang="en-US" dirty="0"/>
              <a:t>LAUNCH</a:t>
            </a:r>
          </a:p>
          <a:p>
            <a:endParaRPr lang="en-US" dirty="0"/>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p:pic>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160049450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 id="{8E8E6382-84E0-47AA-A2A2-8ED603AAB26E}" vid="{692203AD-8BB8-47BB-AF1A-2D7F125D9E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060146-7700-4F6C-986B-89E3839BD4ED}">
  <ds:schemaRefs>
    <ds:schemaRef ds:uri="http://schemas.microsoft.com/sharepoint/v3/contenttype/forms"/>
  </ds:schemaRefs>
</ds:datastoreItem>
</file>

<file path=customXml/itemProps2.xml><?xml version="1.0" encoding="utf-8"?>
<ds:datastoreItem xmlns:ds="http://schemas.openxmlformats.org/officeDocument/2006/customXml" ds:itemID="{D235FEF8-1733-4347-95CE-3BB62B2B8D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8FC98CF-E78A-425D-90FD-55D1C468A3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{82886CF1-9B80-4A47-B0E5-0C5015AE562E}tf78438558_win32</Template>
  <TotalTime>164</TotalTime>
  <Words>486</Words>
  <Application>Microsoft Office PowerPoint</Application>
  <PresentationFormat>Widescreen</PresentationFormat>
  <Paragraphs>143</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Arial Black</vt:lpstr>
      <vt:lpstr>Sabon Next LT</vt:lpstr>
      <vt:lpstr>Office Theme</vt:lpstr>
      <vt:lpstr>Project</vt:lpstr>
      <vt:lpstr>Project team members</vt:lpstr>
      <vt:lpstr>PowerPoint Presentation</vt:lpstr>
      <vt:lpstr>PowerPoint Presentation</vt:lpstr>
      <vt:lpstr>AREAS OF GROWTH</vt:lpstr>
      <vt:lpstr>BUSINESS OPPORTUNITIES ARE LIKE BUSES. THERE'S ALWAYS ANOTHER ONE COMING.</vt:lpstr>
      <vt:lpstr>MEET OUR TEAM</vt:lpstr>
      <vt:lpstr>MEET OUR Extended TEAM</vt:lpstr>
      <vt:lpstr>PLAN FOR PRODUCT LAUNCH </vt:lpstr>
      <vt:lpstr>TIMELINE</vt:lpstr>
      <vt:lpstr>AREAS OF FOCUS </vt:lpstr>
      <vt:lpstr>HOW WE GET THERE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dc:subject/>
  <dc:creator>Lenovo</dc:creator>
  <cp:lastModifiedBy>Lenovo</cp:lastModifiedBy>
  <cp:revision>4</cp:revision>
  <dcterms:created xsi:type="dcterms:W3CDTF">2024-02-01T10:52:50Z</dcterms:created>
  <dcterms:modified xsi:type="dcterms:W3CDTF">2024-02-01T14:07:42Z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